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7" r:id="rId7"/>
    <p:sldId id="266" r:id="rId8"/>
    <p:sldId id="263" r:id="rId9"/>
    <p:sldId id="264" r:id="rId10"/>
    <p:sldId id="265" r:id="rId11"/>
    <p:sldId id="268" r:id="rId12"/>
    <p:sldId id="305" r:id="rId13"/>
    <p:sldId id="269" r:id="rId14"/>
    <p:sldId id="306" r:id="rId15"/>
    <p:sldId id="270" r:id="rId16"/>
    <p:sldId id="307" r:id="rId17"/>
    <p:sldId id="309" r:id="rId18"/>
    <p:sldId id="271" r:id="rId19"/>
    <p:sldId id="308" r:id="rId20"/>
    <p:sldId id="272" r:id="rId21"/>
    <p:sldId id="274" r:id="rId22"/>
    <p:sldId id="273" r:id="rId23"/>
    <p:sldId id="310" r:id="rId24"/>
    <p:sldId id="277" r:id="rId25"/>
    <p:sldId id="278" r:id="rId26"/>
    <p:sldId id="279" r:id="rId27"/>
    <p:sldId id="280" r:id="rId28"/>
    <p:sldId id="311" r:id="rId29"/>
    <p:sldId id="312" r:id="rId30"/>
    <p:sldId id="281" r:id="rId31"/>
    <p:sldId id="282" r:id="rId32"/>
    <p:sldId id="283" r:id="rId33"/>
    <p:sldId id="259" r:id="rId34"/>
    <p:sldId id="258" r:id="rId35"/>
    <p:sldId id="286" r:id="rId36"/>
    <p:sldId id="287" r:id="rId37"/>
    <p:sldId id="313" r:id="rId38"/>
    <p:sldId id="288" r:id="rId39"/>
    <p:sldId id="290" r:id="rId40"/>
    <p:sldId id="316" r:id="rId41"/>
    <p:sldId id="317" r:id="rId42"/>
    <p:sldId id="315" r:id="rId43"/>
    <p:sldId id="314" r:id="rId44"/>
    <p:sldId id="291" r:id="rId45"/>
    <p:sldId id="318" r:id="rId46"/>
    <p:sldId id="292" r:id="rId47"/>
    <p:sldId id="293" r:id="rId48"/>
    <p:sldId id="294" r:id="rId49"/>
    <p:sldId id="319" r:id="rId50"/>
    <p:sldId id="295" r:id="rId51"/>
    <p:sldId id="320" r:id="rId52"/>
    <p:sldId id="296" r:id="rId53"/>
    <p:sldId id="297" r:id="rId54"/>
    <p:sldId id="298" r:id="rId55"/>
    <p:sldId id="299" r:id="rId56"/>
    <p:sldId id="321" r:id="rId57"/>
    <p:sldId id="300" r:id="rId58"/>
    <p:sldId id="322" r:id="rId59"/>
    <p:sldId id="301" r:id="rId60"/>
    <p:sldId id="302" r:id="rId61"/>
    <p:sldId id="323" r:id="rId62"/>
    <p:sldId id="303" r:id="rId63"/>
    <p:sldId id="324" r:id="rId64"/>
    <p:sldId id="30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84" y="-7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7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5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93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46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7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31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0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365D7-F1D4-4CB2-A512-C905FFEE377A}" type="datetimeFigureOut">
              <a:rPr lang="en-US" smtClean="0"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5D0F8-56F4-4A2B-BB35-A7764C0A1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5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81000"/>
            <a:ext cx="9144000" cy="1470025"/>
          </a:xfrm>
        </p:spPr>
        <p:txBody>
          <a:bodyPr>
            <a:noAutofit/>
          </a:bodyPr>
          <a:lstStyle/>
          <a:p>
            <a:r>
              <a:rPr lang="en-US" b="1" u="sng" dirty="0" smtClean="0"/>
              <a:t>Chapter 16: Wind and Water Erosion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Glen Canyon, Utah &amp; Arizona, Colorado River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613333" cy="5072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79" y="-76200"/>
            <a:ext cx="8229600" cy="1143000"/>
          </a:xfrm>
        </p:spPr>
        <p:txBody>
          <a:bodyPr/>
          <a:lstStyle/>
          <a:p>
            <a:r>
              <a:rPr lang="en-US" u="sng" dirty="0" smtClean="0"/>
              <a:t>How do they begin to form?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512" y="5715000"/>
            <a:ext cx="8603933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When </a:t>
            </a:r>
            <a:r>
              <a:rPr lang="en-US" sz="3600" dirty="0"/>
              <a:t>a </a:t>
            </a:r>
            <a:r>
              <a:rPr lang="en-US" sz="3600" u="sng" dirty="0"/>
              <a:t>barrier</a:t>
            </a:r>
            <a:r>
              <a:rPr lang="en-US" sz="3600" dirty="0"/>
              <a:t> slows the speed of the wind, causing sand to be </a:t>
            </a:r>
            <a:r>
              <a:rPr lang="en-US" sz="3600" dirty="0" smtClean="0"/>
              <a:t>deposited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49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Barchan</a:t>
            </a:r>
            <a:r>
              <a:rPr lang="en-US" dirty="0" smtClean="0"/>
              <a:t> dunes (crescent shaped, curved away from wind)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65300"/>
            <a:ext cx="635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838200"/>
            <a:ext cx="9117496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711952"/>
            <a:ext cx="426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Skeleton coast, Namibia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0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Parabolic dunes (crescent shaped, curved toward wind)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752600"/>
            <a:ext cx="893880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430"/>
            <a:ext cx="9144000" cy="607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46557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Namibia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8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Transverse dunes (long and wavelike, perpendicular to wind)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2600"/>
            <a:ext cx="6862762" cy="46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7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Morocco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40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685800"/>
            <a:ext cx="9178247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67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Sand Dunes National Park, Colorado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Longitudinal or </a:t>
            </a:r>
            <a:r>
              <a:rPr lang="en-US" u="sng" dirty="0" smtClean="0"/>
              <a:t>Linear</a:t>
            </a:r>
            <a:r>
              <a:rPr lang="en-US" dirty="0" smtClean="0"/>
              <a:t> dunes (long and wavelike, parallel to wind)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73001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39" y="0"/>
            <a:ext cx="47197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205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Namibia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304800"/>
            <a:ext cx="8610601" cy="1905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Wind - a</a:t>
            </a:r>
            <a:r>
              <a:rPr lang="en-US" sz="3600" dirty="0"/>
              <a:t>n agent of </a:t>
            </a:r>
            <a:r>
              <a:rPr lang="en-US" sz="3600" u="sng" dirty="0"/>
              <a:t>weathering</a:t>
            </a:r>
            <a:r>
              <a:rPr lang="en-US" sz="3600" dirty="0"/>
              <a:t> AND </a:t>
            </a:r>
            <a:r>
              <a:rPr lang="en-US" sz="3600" u="sng" dirty="0" smtClean="0"/>
              <a:t>erosion</a:t>
            </a:r>
          </a:p>
          <a:p>
            <a:r>
              <a:rPr lang="en-US" sz="3600" dirty="0" smtClean="0"/>
              <a:t>Mainly carries along sand and dust</a:t>
            </a:r>
          </a:p>
          <a:p>
            <a:pPr lvl="1"/>
            <a:r>
              <a:rPr lang="en-US" sz="3600" dirty="0" smtClean="0"/>
              <a:t>Sand grains are usually made of </a:t>
            </a:r>
            <a:r>
              <a:rPr lang="en-US" sz="3600" u="sng" dirty="0" smtClean="0"/>
              <a:t>quartz</a:t>
            </a:r>
            <a:endParaRPr lang="en-US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2895600"/>
            <a:ext cx="4260887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324" y="2711640"/>
            <a:ext cx="4705476" cy="35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2438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Loess</a:t>
            </a:r>
            <a:r>
              <a:rPr lang="en-US" sz="3600" dirty="0" smtClean="0"/>
              <a:t> – </a:t>
            </a:r>
            <a:r>
              <a:rPr lang="en-US" sz="3600" u="sng" dirty="0" smtClean="0"/>
              <a:t>thick</a:t>
            </a:r>
            <a:r>
              <a:rPr lang="en-US" sz="3600" dirty="0" smtClean="0"/>
              <a:t> </a:t>
            </a:r>
            <a:r>
              <a:rPr lang="en-US" sz="3600" dirty="0"/>
              <a:t>deposits of yellowish, fine-grained </a:t>
            </a:r>
            <a:r>
              <a:rPr lang="en-US" sz="3600" dirty="0" smtClean="0"/>
              <a:t>sediment</a:t>
            </a:r>
          </a:p>
          <a:p>
            <a:pPr lvl="1"/>
            <a:r>
              <a:rPr lang="en-US" sz="3600" dirty="0" smtClean="0"/>
              <a:t>Very </a:t>
            </a:r>
            <a:r>
              <a:rPr lang="en-US" sz="3600" u="sng" dirty="0" smtClean="0"/>
              <a:t>fertile</a:t>
            </a:r>
            <a:r>
              <a:rPr lang="en-US" sz="3600" dirty="0" smtClean="0"/>
              <a:t>; excellent soil for grain-growing regions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8" y="2514600"/>
            <a:ext cx="669073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9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9016"/>
            <a:ext cx="9196355" cy="5175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7150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8600"/>
            <a:ext cx="8229600" cy="16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The force of waves striking a shoreline can break off pieces of rock and throw them back against the </a:t>
            </a:r>
            <a:r>
              <a:rPr lang="en-US" sz="3600" u="sng" dirty="0" smtClean="0"/>
              <a:t>shore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8718"/>
            <a:ext cx="7391400" cy="4911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77000"/>
            <a:ext cx="1752600" cy="37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Oregon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00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Ireland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5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Sea </a:t>
            </a:r>
            <a:r>
              <a:rPr lang="en-US" sz="3600" u="sng" dirty="0" smtClean="0"/>
              <a:t>cliffs</a:t>
            </a:r>
            <a:r>
              <a:rPr lang="en-US" sz="3600" dirty="0" smtClean="0"/>
              <a:t> </a:t>
            </a:r>
            <a:r>
              <a:rPr lang="en-US" sz="3600" dirty="0"/>
              <a:t>result where waves strike directly against </a:t>
            </a:r>
            <a:r>
              <a:rPr lang="en-US" sz="3600" dirty="0" smtClean="0"/>
              <a:t>rock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866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64671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Cliffs of Moher, Ireland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How fast does this occur?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1295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Depends on the rock composition</a:t>
            </a:r>
          </a:p>
          <a:p>
            <a:r>
              <a:rPr lang="en-US" sz="3600" dirty="0" smtClean="0"/>
              <a:t>Rate </a:t>
            </a:r>
            <a:r>
              <a:rPr lang="en-US" sz="3600" u="sng" dirty="0" smtClean="0"/>
              <a:t>increases</a:t>
            </a:r>
            <a:r>
              <a:rPr lang="en-US" sz="3600" dirty="0" smtClean="0"/>
              <a:t> during storms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23" y="2286000"/>
            <a:ext cx="6705777" cy="44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905000"/>
          </a:xfrm>
        </p:spPr>
        <p:txBody>
          <a:bodyPr>
            <a:normAutofit/>
          </a:bodyPr>
          <a:lstStyle/>
          <a:p>
            <a:r>
              <a:rPr lang="en-US" sz="3600" b="1" dirty="0"/>
              <a:t>h</a:t>
            </a:r>
            <a:r>
              <a:rPr lang="en-US" sz="3600" b="1" dirty="0" smtClean="0"/>
              <a:t>eadlands</a:t>
            </a:r>
            <a:r>
              <a:rPr lang="en-US" sz="3600" dirty="0" smtClean="0"/>
              <a:t> – resistant rock areas that project </a:t>
            </a:r>
            <a:r>
              <a:rPr lang="en-US" sz="3600" u="sng" dirty="0" smtClean="0"/>
              <a:t>out</a:t>
            </a:r>
            <a:r>
              <a:rPr lang="en-US" sz="3600" dirty="0" smtClean="0"/>
              <a:t> from shore</a:t>
            </a:r>
          </a:p>
          <a:p>
            <a:pPr lvl="1"/>
            <a:r>
              <a:rPr lang="en-US" sz="3600" dirty="0" smtClean="0"/>
              <a:t>Affected most by wave erosion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5715000" cy="3822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3246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Caribbean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46482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headlands 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sea caves 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sea arches </a:t>
            </a:r>
            <a:r>
              <a:rPr lang="en-US" sz="3200" dirty="0">
                <a:sym typeface="Wingdings"/>
              </a:rPr>
              <a:t></a:t>
            </a:r>
            <a:r>
              <a:rPr lang="en-US" sz="3200" dirty="0"/>
              <a:t> sea stacks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91"/>
          <a:stretch/>
        </p:blipFill>
        <p:spPr>
          <a:xfrm>
            <a:off x="1181100" y="1066800"/>
            <a:ext cx="6629400" cy="33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0"/>
            <a:ext cx="55734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24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49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6960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324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15400" cy="1905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Dust </a:t>
            </a:r>
            <a:r>
              <a:rPr lang="en-US" sz="3600" dirty="0"/>
              <a:t>(silt and clay) are microscopic fragments of rocks and minerals from soil, </a:t>
            </a:r>
            <a:r>
              <a:rPr lang="en-US" sz="3600" u="sng" dirty="0"/>
              <a:t>volcanic </a:t>
            </a:r>
            <a:r>
              <a:rPr lang="en-US" sz="3600" dirty="0"/>
              <a:t>eruptions, or factories/industrial </a:t>
            </a:r>
            <a:r>
              <a:rPr lang="en-US" sz="3600" dirty="0" smtClean="0"/>
              <a:t>processes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52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b</a:t>
            </a:r>
            <a:r>
              <a:rPr lang="en-US" sz="3600" b="1" dirty="0" smtClean="0"/>
              <a:t>ays </a:t>
            </a:r>
            <a:r>
              <a:rPr lang="en-US" sz="3600" dirty="0" smtClean="0"/>
              <a:t>– areas with less-resistant rock that project </a:t>
            </a:r>
            <a:r>
              <a:rPr lang="en-US" sz="3600" u="sng" dirty="0" smtClean="0"/>
              <a:t>inwards</a:t>
            </a:r>
            <a:r>
              <a:rPr lang="en-US" sz="3600" dirty="0" smtClean="0"/>
              <a:t> from shore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Tasmania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Particles are deposited in </a:t>
            </a:r>
            <a:r>
              <a:rPr lang="en-US" sz="3600" u="sng" dirty="0" smtClean="0"/>
              <a:t>bays</a:t>
            </a:r>
            <a:r>
              <a:rPr lang="en-US" sz="3600" dirty="0" smtClean="0"/>
              <a:t> by waves to form beaches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009009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Composition </a:t>
            </a:r>
            <a:r>
              <a:rPr lang="en-US" sz="3600" dirty="0"/>
              <a:t>of beach depends on </a:t>
            </a:r>
            <a:r>
              <a:rPr lang="en-US" sz="3600" u="sng" dirty="0"/>
              <a:t>parent</a:t>
            </a:r>
            <a:r>
              <a:rPr lang="en-US" sz="3600" dirty="0"/>
              <a:t> rock in the </a:t>
            </a:r>
            <a:r>
              <a:rPr lang="en-US" sz="3600" dirty="0" smtClean="0"/>
              <a:t>area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1752600"/>
            <a:ext cx="9144000" cy="3072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0292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854202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048"/>
            <a:ext cx="548027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356092"/>
            <a:ext cx="9144000" cy="6099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Playa </a:t>
            </a:r>
            <a:r>
              <a:rPr lang="en-US" dirty="0" err="1" smtClean="0"/>
              <a:t>Zoni</a:t>
            </a:r>
            <a:r>
              <a:rPr lang="en-US" dirty="0" smtClean="0"/>
              <a:t>, Culebra, Puerto Rico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3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b</a:t>
            </a:r>
            <a:r>
              <a:rPr lang="en-US" sz="3600" b="1" dirty="0" smtClean="0"/>
              <a:t>erm</a:t>
            </a:r>
            <a:r>
              <a:rPr lang="en-US" sz="3600" dirty="0" smtClean="0"/>
              <a:t> – </a:t>
            </a:r>
            <a:r>
              <a:rPr lang="en-US" sz="3600" u="sng" dirty="0" smtClean="0"/>
              <a:t>raised</a:t>
            </a:r>
            <a:r>
              <a:rPr lang="en-US" sz="3600" dirty="0" smtClean="0"/>
              <a:t> section of a beach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0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905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s</a:t>
            </a:r>
            <a:r>
              <a:rPr lang="en-US" sz="3600" b="1" dirty="0" smtClean="0"/>
              <a:t>andbar</a:t>
            </a:r>
            <a:r>
              <a:rPr lang="en-US" sz="3600" dirty="0" smtClean="0"/>
              <a:t> – a </a:t>
            </a:r>
            <a:r>
              <a:rPr lang="en-US" sz="3600" dirty="0"/>
              <a:t>long under-water </a:t>
            </a:r>
            <a:r>
              <a:rPr lang="en-US" sz="3600" u="sng" dirty="0" smtClean="0"/>
              <a:t>ridge</a:t>
            </a:r>
            <a:r>
              <a:rPr lang="en-US" sz="3600" dirty="0" smtClean="0"/>
              <a:t> </a:t>
            </a:r>
            <a:r>
              <a:rPr lang="en-US" sz="3600" dirty="0"/>
              <a:t>of sand deposits  caused by erosion of a berm in the winter </a:t>
            </a:r>
            <a:r>
              <a:rPr lang="en-US" sz="3600" dirty="0" smtClean="0"/>
              <a:t>time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24" y="2029968"/>
            <a:ext cx="704088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4770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1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1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482542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longshore current – </a:t>
            </a:r>
            <a:r>
              <a:rPr lang="en-US" sz="3600" dirty="0" smtClean="0"/>
              <a:t>movement of water parallel to and </a:t>
            </a:r>
            <a:r>
              <a:rPr lang="en-US" sz="3600" u="sng" dirty="0" smtClean="0"/>
              <a:t>near</a:t>
            </a:r>
            <a:r>
              <a:rPr lang="en-US" sz="3600" dirty="0" smtClean="0"/>
              <a:t> the shoreline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5638800" cy="330809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9387" y="51816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Results in migration of beach sand along the shoreline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060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27037"/>
            <a:ext cx="8229600" cy="2392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Water </a:t>
            </a:r>
            <a:r>
              <a:rPr lang="en-US" sz="3600" dirty="0"/>
              <a:t>will follow the shoreline until it changes </a:t>
            </a:r>
            <a:r>
              <a:rPr lang="en-US" sz="3600" u="sng" dirty="0"/>
              <a:t>direction</a:t>
            </a:r>
            <a:r>
              <a:rPr lang="en-US" sz="3600" dirty="0"/>
              <a:t>, which causes it to deposit the sand it was carrying. This forms spits and </a:t>
            </a:r>
            <a:r>
              <a:rPr lang="en-US" sz="3600" dirty="0" err="1" smtClean="0"/>
              <a:t>tombolos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48000"/>
            <a:ext cx="6633853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Wind </a:t>
            </a:r>
            <a:r>
              <a:rPr lang="en-US" sz="3600" dirty="0"/>
              <a:t>causes </a:t>
            </a:r>
            <a:r>
              <a:rPr lang="en-US" sz="3600" b="1" dirty="0"/>
              <a:t>deflation</a:t>
            </a:r>
            <a:r>
              <a:rPr lang="en-US" sz="3600" dirty="0"/>
              <a:t> – removal of the </a:t>
            </a:r>
            <a:r>
              <a:rPr lang="en-US" sz="3600" u="sng" dirty="0"/>
              <a:t>top</a:t>
            </a:r>
            <a:r>
              <a:rPr lang="en-US" sz="3600" dirty="0"/>
              <a:t> layer of fine, very dry </a:t>
            </a:r>
            <a:r>
              <a:rPr lang="en-US" sz="3600" dirty="0" smtClean="0"/>
              <a:t>soil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88730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3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085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39029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Spit in Croatia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5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"/>
            <a:ext cx="6800850" cy="5897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605037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Spit in 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620000" cy="579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40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Tombolo in Scotland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46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325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096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Tombolo in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Two Process That Affect Coastlines: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1600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Sea Level Changes</a:t>
            </a:r>
          </a:p>
          <a:p>
            <a:pPr lvl="1"/>
            <a:r>
              <a:rPr lang="en-US" sz="3600" dirty="0" smtClean="0"/>
              <a:t>How fast is the sea level rising? </a:t>
            </a:r>
            <a:r>
              <a:rPr lang="en-US" sz="3600" u="sng" dirty="0" smtClean="0"/>
              <a:t>3.2 mm/</a:t>
            </a:r>
            <a:r>
              <a:rPr lang="en-US" sz="3600" u="sng" dirty="0" err="1" smtClean="0"/>
              <a:t>yr</a:t>
            </a:r>
            <a:endParaRPr lang="en-US" sz="36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52675"/>
            <a:ext cx="70866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u="sng" dirty="0" smtClean="0"/>
              <a:t>Two Process That Affect Coastlines: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3810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Sea Level Changes</a:t>
            </a:r>
          </a:p>
          <a:p>
            <a:pPr lvl="1"/>
            <a:r>
              <a:rPr lang="en-US" sz="3500" dirty="0" smtClean="0"/>
              <a:t>If the </a:t>
            </a:r>
            <a:r>
              <a:rPr lang="en-US" sz="3500" dirty="0"/>
              <a:t>continental ice sheets were to melt completely, the oceans would rise about </a:t>
            </a:r>
            <a:r>
              <a:rPr lang="en-US" sz="3500" u="sng" dirty="0"/>
              <a:t>60</a:t>
            </a:r>
            <a:r>
              <a:rPr lang="en-US" sz="3500" dirty="0"/>
              <a:t>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/>
          <a:stretch/>
        </p:blipFill>
        <p:spPr>
          <a:xfrm>
            <a:off x="1600200" y="2874264"/>
            <a:ext cx="5565560" cy="39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u="sng" dirty="0" smtClean="0"/>
              <a:t>Two Process That Affect Coastlines: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600" dirty="0" smtClean="0"/>
              <a:t>Isostatic Adjustments + Plate Boundaries</a:t>
            </a:r>
          </a:p>
          <a:p>
            <a:pPr lvl="1"/>
            <a:r>
              <a:rPr lang="en-US" sz="3600" u="sng" dirty="0" smtClean="0"/>
              <a:t>Example:</a:t>
            </a:r>
            <a:r>
              <a:rPr lang="en-US" sz="3600" dirty="0" smtClean="0"/>
              <a:t> In </a:t>
            </a:r>
            <a:r>
              <a:rPr lang="en-US" sz="3600" dirty="0"/>
              <a:t>Scandinavia, the land is slowly </a:t>
            </a:r>
            <a:r>
              <a:rPr lang="en-US" sz="3600" u="sng" dirty="0"/>
              <a:t>rising</a:t>
            </a:r>
            <a:r>
              <a:rPr lang="en-US" sz="3600" dirty="0"/>
              <a:t> after glacial ice has receded due to warmer global </a:t>
            </a:r>
            <a:r>
              <a:rPr lang="en-US" sz="3600" dirty="0" smtClean="0"/>
              <a:t>temperatures</a:t>
            </a:r>
            <a:endParaRPr lang="en-US" sz="36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4"/>
          <a:stretch/>
        </p:blipFill>
        <p:spPr>
          <a:xfrm>
            <a:off x="30480" y="3853958"/>
            <a:ext cx="4236720" cy="2459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23" b="-611"/>
          <a:stretch/>
        </p:blipFill>
        <p:spPr>
          <a:xfrm>
            <a:off x="4267200" y="3804903"/>
            <a:ext cx="4876800" cy="25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/>
              <a:t>Two Process That Affect Coastlines: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1"/>
            <a:ext cx="9067800" cy="2667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Isostatic Adjustments + Plate Boundaries</a:t>
            </a:r>
          </a:p>
          <a:p>
            <a:pPr lvl="1"/>
            <a:r>
              <a:rPr lang="en-US" sz="3600" u="sng" dirty="0" smtClean="0"/>
              <a:t>Example:</a:t>
            </a:r>
            <a:r>
              <a:rPr lang="en-US" sz="3600" dirty="0" smtClean="0"/>
              <a:t> Most of </a:t>
            </a:r>
            <a:r>
              <a:rPr lang="en-US" sz="3600" dirty="0"/>
              <a:t>the United States’ West coastline </a:t>
            </a:r>
            <a:r>
              <a:rPr lang="en-US" sz="3600" dirty="0" smtClean="0"/>
              <a:t>(CA, OR, WA) </a:t>
            </a:r>
            <a:r>
              <a:rPr lang="en-US" sz="3600" dirty="0"/>
              <a:t>is rising due to being at a convergent </a:t>
            </a:r>
            <a:r>
              <a:rPr lang="en-US" sz="3600" u="sng" dirty="0"/>
              <a:t>plate</a:t>
            </a:r>
            <a:r>
              <a:rPr lang="en-US" sz="3600" dirty="0"/>
              <a:t> </a:t>
            </a:r>
            <a:r>
              <a:rPr lang="en-US" sz="3600" dirty="0" smtClean="0"/>
              <a:t>boundary</a:t>
            </a:r>
            <a:endParaRPr lang="en-US" sz="36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414352"/>
            <a:ext cx="4527550" cy="34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A </a:t>
            </a:r>
            <a:r>
              <a:rPr lang="en-US" sz="3600" dirty="0"/>
              <a:t>wide, shallow bay where salt and fresh water </a:t>
            </a:r>
            <a:r>
              <a:rPr lang="en-US" sz="3600" u="sng" dirty="0"/>
              <a:t>mix</a:t>
            </a:r>
            <a:r>
              <a:rPr lang="en-US" sz="3600" dirty="0"/>
              <a:t> is called an </a:t>
            </a:r>
            <a:r>
              <a:rPr lang="en-US" sz="3600" b="1" dirty="0" smtClean="0"/>
              <a:t>estuary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"/>
            <a:ext cx="9144000" cy="6035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Wales, United Kingdom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0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4800"/>
            <a:ext cx="7848600" cy="220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What’s </a:t>
            </a:r>
            <a:r>
              <a:rPr lang="en-US" sz="3600" dirty="0"/>
              <a:t>left behind are rocks that are too </a:t>
            </a:r>
            <a:r>
              <a:rPr lang="en-US" sz="3600" u="sng" dirty="0" smtClean="0"/>
              <a:t>large</a:t>
            </a:r>
            <a:r>
              <a:rPr lang="en-US" sz="3600" dirty="0" smtClean="0"/>
              <a:t> </a:t>
            </a:r>
            <a:r>
              <a:rPr lang="en-US" sz="3600" dirty="0"/>
              <a:t>to be lifted by the wind called </a:t>
            </a:r>
            <a:r>
              <a:rPr lang="en-US" sz="3600" b="1" dirty="0" smtClean="0"/>
              <a:t>desert pavement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88730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f</a:t>
            </a:r>
            <a:r>
              <a:rPr lang="en-US" sz="3600" b="1" dirty="0" smtClean="0"/>
              <a:t>jords</a:t>
            </a:r>
            <a:r>
              <a:rPr lang="en-US" sz="3600" dirty="0" smtClean="0"/>
              <a:t> - </a:t>
            </a:r>
            <a:r>
              <a:rPr lang="en-US" sz="3600" dirty="0"/>
              <a:t>U-shaped </a:t>
            </a:r>
            <a:r>
              <a:rPr lang="en-US" sz="3600" u="sng" dirty="0"/>
              <a:t>glacial</a:t>
            </a:r>
            <a:r>
              <a:rPr lang="en-US" sz="3600" dirty="0"/>
              <a:t> valleys that have since flooded (due to rising sea </a:t>
            </a:r>
            <a:r>
              <a:rPr lang="en-US" sz="3600" dirty="0" smtClean="0"/>
              <a:t>levels)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9144000" cy="3427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3326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6096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b</a:t>
            </a:r>
            <a:r>
              <a:rPr lang="en-US" sz="3600" b="1" dirty="0" smtClean="0"/>
              <a:t>arrier islands</a:t>
            </a:r>
            <a:r>
              <a:rPr lang="en-US" sz="3600" dirty="0" smtClean="0"/>
              <a:t> - </a:t>
            </a:r>
            <a:r>
              <a:rPr lang="en-US" sz="3600" dirty="0"/>
              <a:t>long, narrow off-shore ridges of </a:t>
            </a:r>
            <a:r>
              <a:rPr lang="en-US" sz="3600" u="sng" dirty="0"/>
              <a:t>sand</a:t>
            </a:r>
            <a:r>
              <a:rPr lang="en-US" sz="3600" dirty="0"/>
              <a:t> that lie parallel to the </a:t>
            </a:r>
            <a:r>
              <a:rPr lang="en-US" sz="3600" dirty="0" smtClean="0"/>
              <a:t>shoreline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7620000" cy="5066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008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95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l</a:t>
            </a:r>
            <a:r>
              <a:rPr lang="en-US" sz="3600" b="1" dirty="0" smtClean="0"/>
              <a:t>agoon</a:t>
            </a:r>
            <a:r>
              <a:rPr lang="en-US" sz="3600" dirty="0" smtClean="0"/>
              <a:t> – a </a:t>
            </a:r>
            <a:r>
              <a:rPr lang="en-US" sz="3600" dirty="0"/>
              <a:t>narrow region of shallow water between barrier islands and </a:t>
            </a:r>
            <a:r>
              <a:rPr lang="en-US" sz="3600" dirty="0" smtClean="0"/>
              <a:t>the shoreline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4" y="2286000"/>
            <a:ext cx="679565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1"/>
            <a:ext cx="8229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Large areas </a:t>
            </a:r>
            <a:r>
              <a:rPr lang="en-US" dirty="0"/>
              <a:t>of some lagoons become</a:t>
            </a:r>
            <a:r>
              <a:rPr lang="en-US" b="1" dirty="0"/>
              <a:t> </a:t>
            </a:r>
            <a:r>
              <a:rPr lang="en-US" b="1" u="sng" dirty="0" smtClean="0"/>
              <a:t>tidal</a:t>
            </a:r>
            <a:r>
              <a:rPr lang="en-US" b="1" dirty="0" smtClean="0"/>
              <a:t> </a:t>
            </a:r>
            <a:r>
              <a:rPr lang="en-US" b="1" dirty="0"/>
              <a:t>flats</a:t>
            </a:r>
            <a:r>
              <a:rPr lang="en-US" dirty="0"/>
              <a:t> – muddy/sandy parts of the shoreline visible at low tide (and submerged at </a:t>
            </a:r>
            <a:r>
              <a:rPr lang="en-US" dirty="0" smtClean="0"/>
              <a:t>high tide)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81200"/>
            <a:ext cx="6887716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4886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Zealand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7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c</a:t>
            </a:r>
            <a:r>
              <a:rPr lang="en-US" sz="3600" b="1" dirty="0" smtClean="0"/>
              <a:t>oral reef</a:t>
            </a:r>
            <a:r>
              <a:rPr lang="en-US" sz="3600" dirty="0" smtClean="0"/>
              <a:t> – </a:t>
            </a:r>
            <a:r>
              <a:rPr lang="en-US" sz="3600" dirty="0"/>
              <a:t>ridge like coastal feature made of millions of coral </a:t>
            </a:r>
            <a:r>
              <a:rPr lang="en-US" sz="3600" u="sng" dirty="0" smtClean="0"/>
              <a:t>skeletons</a:t>
            </a:r>
            <a:endParaRPr lang="en-US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687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7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2438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 smtClean="0"/>
              <a:t>Corals are small </a:t>
            </a:r>
            <a:r>
              <a:rPr lang="en-US" sz="3600" dirty="0"/>
              <a:t>marine animals that live in </a:t>
            </a:r>
            <a:r>
              <a:rPr lang="en-US" sz="3600" u="sng" dirty="0"/>
              <a:t>warm</a:t>
            </a:r>
            <a:r>
              <a:rPr lang="en-US" sz="3600" dirty="0"/>
              <a:t>, shallow sea water. They extract calcium carbonate from ocean water and use it to </a:t>
            </a:r>
            <a:r>
              <a:rPr lang="en-US" sz="3600" u="sng" dirty="0"/>
              <a:t>build</a:t>
            </a:r>
            <a:r>
              <a:rPr lang="en-US" sz="3600" dirty="0"/>
              <a:t> hard outer </a:t>
            </a:r>
            <a:r>
              <a:rPr lang="en-US" sz="3600" dirty="0" smtClean="0"/>
              <a:t>skeletons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19400"/>
            <a:ext cx="3346784" cy="332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907345"/>
            <a:ext cx="4198111" cy="31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They </a:t>
            </a:r>
            <a:r>
              <a:rPr lang="en-US" sz="3600" dirty="0"/>
              <a:t>attach to each other to form large </a:t>
            </a:r>
            <a:r>
              <a:rPr lang="en-US" sz="3600" u="sng" dirty="0"/>
              <a:t>colonies</a:t>
            </a:r>
            <a:r>
              <a:rPr lang="en-US" sz="3600" dirty="0"/>
              <a:t>. New corals will grow on top of dead ones, forming a </a:t>
            </a:r>
            <a:r>
              <a:rPr lang="en-US" sz="3600" dirty="0" smtClean="0"/>
              <a:t>coral reef.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1836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" y="5262872"/>
            <a:ext cx="8763001" cy="13665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effectLst/>
                <a:ea typeface="Calibri"/>
                <a:cs typeface="Times New Roman"/>
              </a:rPr>
              <a:t>fringing reef</a:t>
            </a:r>
            <a:r>
              <a:rPr lang="en-US" sz="3600" dirty="0">
                <a:effectLst/>
                <a:ea typeface="Calibri"/>
                <a:cs typeface="Times New Roman"/>
              </a:rPr>
              <a:t> – a coral reef that forms in the shallow water around a </a:t>
            </a:r>
            <a:r>
              <a:rPr lang="en-US" sz="3600" u="sng" dirty="0">
                <a:effectLst/>
                <a:ea typeface="Calibri"/>
                <a:cs typeface="Times New Roman"/>
              </a:rPr>
              <a:t>volcanic</a:t>
            </a:r>
            <a:r>
              <a:rPr lang="en-US" sz="3600" dirty="0">
                <a:effectLst/>
                <a:ea typeface="Calibri"/>
                <a:cs typeface="Times New Roman"/>
              </a:rPr>
              <a:t> island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405"/>
            <a:ext cx="7658100" cy="50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>
          <a:xfrm>
            <a:off x="-9144" y="685800"/>
            <a:ext cx="913613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1" y="5186672"/>
            <a:ext cx="8686799" cy="13665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effectLst/>
                <a:ea typeface="Calibri"/>
                <a:cs typeface="Times New Roman"/>
              </a:rPr>
              <a:t>As isostatic adjustment downward occurs the reef grows </a:t>
            </a:r>
            <a:r>
              <a:rPr lang="en-US" sz="3600" u="sng" dirty="0">
                <a:effectLst/>
                <a:ea typeface="Calibri"/>
                <a:cs typeface="Times New Roman"/>
              </a:rPr>
              <a:t>upwards</a:t>
            </a:r>
            <a:r>
              <a:rPr lang="en-US" sz="3600" dirty="0">
                <a:effectLst/>
                <a:ea typeface="Calibri"/>
                <a:cs typeface="Times New Roman"/>
              </a:rPr>
              <a:t> creating a </a:t>
            </a:r>
            <a:r>
              <a:rPr lang="en-US" sz="3600" b="1" dirty="0">
                <a:effectLst/>
                <a:ea typeface="Calibri"/>
                <a:cs typeface="Times New Roman"/>
              </a:rPr>
              <a:t>barrier reef</a:t>
            </a:r>
            <a:endParaRPr lang="en-US" sz="3600" dirty="0">
              <a:effectLst/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" y="381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"/>
            <a:ext cx="914400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59055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Great Barrier Reef, Australia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7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04800" y="4541837"/>
            <a:ext cx="8610600" cy="20113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dirty="0">
                <a:effectLst/>
                <a:ea typeface="Calibri"/>
                <a:cs typeface="Times New Roman"/>
              </a:rPr>
              <a:t>As isostatic adjustment continues, the island disappears under water, leaving a nearly </a:t>
            </a:r>
            <a:r>
              <a:rPr lang="en-US" sz="3600" u="sng" dirty="0">
                <a:effectLst/>
                <a:ea typeface="Calibri"/>
                <a:cs typeface="Times New Roman"/>
              </a:rPr>
              <a:t>circular</a:t>
            </a:r>
            <a:r>
              <a:rPr lang="en-US" sz="3600" dirty="0">
                <a:effectLst/>
                <a:ea typeface="Calibri"/>
                <a:cs typeface="Times New Roman"/>
              </a:rPr>
              <a:t> coral reef, called an </a:t>
            </a:r>
            <a:r>
              <a:rPr lang="en-US" sz="3600" b="1" dirty="0">
                <a:effectLst/>
                <a:ea typeface="Calibri"/>
                <a:cs typeface="Times New Roman"/>
              </a:rPr>
              <a:t>atoll</a:t>
            </a:r>
            <a:endParaRPr lang="en-US" sz="3600" dirty="0">
              <a:effectLst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80160"/>
            <a:ext cx="914400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455"/>
            <a:ext cx="165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8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4" y="-15240"/>
            <a:ext cx="6750504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0456" y="76200"/>
            <a:ext cx="4724400" cy="198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Wind </a:t>
            </a:r>
            <a:r>
              <a:rPr lang="en-US" sz="3600" dirty="0"/>
              <a:t>mechanically weathers rock through </a:t>
            </a:r>
            <a:r>
              <a:rPr lang="en-US" sz="3600" u="sng" dirty="0" smtClean="0"/>
              <a:t>abrasion</a:t>
            </a:r>
            <a:endParaRPr lang="en-US" sz="36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85750" y="6400800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Bolivia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</a:t>
            </a:r>
            <a:r>
              <a:rPr lang="en-US" b="1" dirty="0" smtClean="0"/>
              <a:t>unes </a:t>
            </a:r>
            <a:r>
              <a:rPr lang="en-US" dirty="0" smtClean="0"/>
              <a:t>– mounds </a:t>
            </a:r>
            <a:r>
              <a:rPr lang="en-US" dirty="0"/>
              <a:t>of wind-blown </a:t>
            </a:r>
            <a:r>
              <a:rPr lang="en-US" u="sng" dirty="0" smtClean="0"/>
              <a:t>sand</a:t>
            </a:r>
            <a:r>
              <a:rPr lang="en-US" dirty="0" smtClean="0"/>
              <a:t> </a:t>
            </a:r>
            <a:r>
              <a:rPr lang="en-US" dirty="0"/>
              <a:t>formed where the soil is dry and unprotected (by vegetation) and where the </a:t>
            </a:r>
            <a:r>
              <a:rPr lang="en-US" u="sng" dirty="0"/>
              <a:t>wind</a:t>
            </a:r>
            <a:r>
              <a:rPr lang="en-US" dirty="0"/>
              <a:t> is </a:t>
            </a:r>
            <a:r>
              <a:rPr lang="en-US" dirty="0" smtClean="0"/>
              <a:t>strong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981200"/>
            <a:ext cx="69850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04800" y="62878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Coral Pink Sand Dunes State Park, Utah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769</Words>
  <Application>Microsoft Office PowerPoint</Application>
  <PresentationFormat>On-screen Show (4:3)</PresentationFormat>
  <Paragraphs>87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Chapter 16: Wind and Water Erosion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they begin to form?</vt:lpstr>
      <vt:lpstr>Barchan dunes (crescent shaped, curved away from wind)</vt:lpstr>
      <vt:lpstr>PowerPoint Presentation</vt:lpstr>
      <vt:lpstr>Parabolic dunes (crescent shaped, curved toward wind)</vt:lpstr>
      <vt:lpstr>PowerPoint Presentation</vt:lpstr>
      <vt:lpstr>Transverse dunes (long and wavelike, perpendicular to wind)</vt:lpstr>
      <vt:lpstr>PowerPoint Presentation</vt:lpstr>
      <vt:lpstr>PowerPoint Presentation</vt:lpstr>
      <vt:lpstr>Longitudinal or Linear dunes (long and wavelike, parallel to wind)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fast does this occur?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Process That Affect Coastlines:</vt:lpstr>
      <vt:lpstr>Two Process That Affect Coastlines:</vt:lpstr>
      <vt:lpstr>Two Process That Affect Coastlines:</vt:lpstr>
      <vt:lpstr>Two Process That Affect Coastlines: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16: Wind and Water Erosion</dc:title>
  <dc:creator>Sarah Beth Day</dc:creator>
  <cp:lastModifiedBy>Sarah Beth Day</cp:lastModifiedBy>
  <cp:revision>27</cp:revision>
  <dcterms:created xsi:type="dcterms:W3CDTF">2018-03-01T10:30:12Z</dcterms:created>
  <dcterms:modified xsi:type="dcterms:W3CDTF">2018-03-01T12:38:13Z</dcterms:modified>
</cp:coreProperties>
</file>