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62" r:id="rId9"/>
    <p:sldId id="263" r:id="rId10"/>
    <p:sldId id="264" r:id="rId11"/>
    <p:sldId id="288" r:id="rId12"/>
    <p:sldId id="289" r:id="rId13"/>
    <p:sldId id="291" r:id="rId14"/>
    <p:sldId id="290" r:id="rId15"/>
    <p:sldId id="265" r:id="rId16"/>
    <p:sldId id="292" r:id="rId17"/>
    <p:sldId id="266" r:id="rId18"/>
    <p:sldId id="267" r:id="rId19"/>
    <p:sldId id="268" r:id="rId20"/>
    <p:sldId id="282" r:id="rId21"/>
    <p:sldId id="283" r:id="rId22"/>
    <p:sldId id="293" r:id="rId23"/>
    <p:sldId id="294" r:id="rId24"/>
    <p:sldId id="269" r:id="rId25"/>
    <p:sldId id="295" r:id="rId26"/>
    <p:sldId id="270" r:id="rId27"/>
    <p:sldId id="271" r:id="rId28"/>
    <p:sldId id="272" r:id="rId29"/>
    <p:sldId id="273" r:id="rId30"/>
    <p:sldId id="274" r:id="rId31"/>
    <p:sldId id="281" r:id="rId32"/>
    <p:sldId id="284" r:id="rId33"/>
    <p:sldId id="286" r:id="rId34"/>
    <p:sldId id="285" r:id="rId35"/>
    <p:sldId id="280" r:id="rId36"/>
    <p:sldId id="275" r:id="rId37"/>
    <p:sldId id="276" r:id="rId38"/>
    <p:sldId id="277" r:id="rId39"/>
    <p:sldId id="278" r:id="rId40"/>
    <p:sldId id="27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7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2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8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4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A9DB-19FF-4741-9853-C06A941023FD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978FF-84BF-4BEA-80A2-F99D33B8B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8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magazine/2013/09/rising-seas-ice-melt-new-shoreline-maps/?utm_source=Facebook&amp;utm_medium=Social&amp;utm_content=link_fb20131104ngm-mapice&amp;utm_campaign=Conten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067800" cy="1470025"/>
          </a:xfrm>
        </p:spPr>
        <p:txBody>
          <a:bodyPr>
            <a:noAutofit/>
          </a:bodyPr>
          <a:lstStyle/>
          <a:p>
            <a:r>
              <a:rPr lang="en-US" sz="5400" u="sng" dirty="0" smtClean="0">
                <a:solidFill>
                  <a:schemeClr val="bg1">
                    <a:lumMod val="95000"/>
                  </a:schemeClr>
                </a:solidFill>
              </a:rPr>
              <a:t>Chapter 15: Glaciers &amp; Erosion</a:t>
            </a:r>
            <a:endParaRPr lang="en-US" sz="5400" u="sn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770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Perito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Moreno Glacier, Argentina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500" dirty="0" smtClean="0"/>
              <a:t>If melted entirely, </a:t>
            </a:r>
            <a:r>
              <a:rPr lang="en-US" sz="5500" dirty="0"/>
              <a:t>these continental ice sheets would raise the world wide sea level by more than </a:t>
            </a:r>
            <a:r>
              <a:rPr lang="en-US" sz="5500" dirty="0" smtClean="0"/>
              <a:t>60m</a:t>
            </a:r>
            <a:r>
              <a:rPr lang="en-US" sz="5500" dirty="0"/>
              <a:t>. What effect would this have on humans? </a:t>
            </a:r>
          </a:p>
        </p:txBody>
      </p:sp>
    </p:spTree>
    <p:extLst>
      <p:ext uri="{BB962C8B-B14F-4D97-AF65-F5344CB8AC3E}">
        <p14:creationId xmlns:p14="http://schemas.microsoft.com/office/powerpoint/2010/main" val="6838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"/>
            <a:ext cx="9144000" cy="6854158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152400" y="76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If all the ice melted…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91"/>
            <a:ext cx="9144000" cy="51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1858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500" dirty="0" smtClean="0"/>
              <a:t>So, how do you make a difference?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6074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18348"/>
            <a:ext cx="8686800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3000" dirty="0" smtClean="0"/>
              <a:t>Drive a fuel efficient car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3000" dirty="0" smtClean="0"/>
              <a:t>Make your house more air tight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3000" dirty="0" smtClean="0"/>
              <a:t>Eat </a:t>
            </a:r>
            <a:r>
              <a:rPr lang="en-US" sz="3000" dirty="0" smtClean="0"/>
              <a:t>local and buy meat from energy-efficient companies (do your research!)</a:t>
            </a:r>
            <a:endParaRPr lang="en-US" sz="3000" dirty="0" smtClean="0"/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3000" dirty="0" smtClean="0"/>
              <a:t>Turn off and unplug appliances when not in use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3000" dirty="0" smtClean="0"/>
              <a:t>Change your light bulbs 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3000" dirty="0" smtClean="0"/>
              <a:t>Wash clothes in cold water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3000" dirty="0" smtClean="0"/>
              <a:t>Buy less stuff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3000" dirty="0" smtClean="0"/>
              <a:t>Let policy makers know you are concerned about global warming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3000" dirty="0" smtClean="0"/>
              <a:t>Spread the word and stay informed</a:t>
            </a:r>
          </a:p>
          <a:p>
            <a:pPr marL="342900" indent="-342900" algn="ctr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35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62200"/>
            <a:ext cx="67437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How Do Glaciers Form?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When snow and ice </a:t>
            </a:r>
            <a:r>
              <a:rPr lang="en-US" dirty="0"/>
              <a:t>accumulate to a great enough </a:t>
            </a:r>
            <a:r>
              <a:rPr lang="en-US" u="sng" dirty="0"/>
              <a:t>thickness</a:t>
            </a:r>
            <a:r>
              <a:rPr lang="en-US" dirty="0"/>
              <a:t> that the ice starts to move downslope due to gravity, a glacier is formed.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477000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Taylor Glacier, Antarctica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</a:t>
            </a:r>
            <a:r>
              <a:rPr lang="en-US" dirty="0"/>
              <a:t>occurs above the </a:t>
            </a:r>
            <a:r>
              <a:rPr lang="en-US" b="1" dirty="0"/>
              <a:t>snowline</a:t>
            </a:r>
            <a:r>
              <a:rPr lang="en-US" dirty="0"/>
              <a:t> – the </a:t>
            </a:r>
            <a:r>
              <a:rPr lang="en-US" u="sng" dirty="0"/>
              <a:t>elevation</a:t>
            </a:r>
            <a:r>
              <a:rPr lang="en-US" dirty="0"/>
              <a:t> above which ice and snow remain throughout the </a:t>
            </a:r>
            <a:r>
              <a:rPr lang="en-US" dirty="0" smtClean="0"/>
              <a:t>year.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609600"/>
            <a:ext cx="697263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19200"/>
            <a:ext cx="4267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As snow accumulates </a:t>
            </a:r>
            <a:r>
              <a:rPr lang="en-US" sz="3600" dirty="0"/>
              <a:t>above the snowline, it becomes </a:t>
            </a:r>
            <a:r>
              <a:rPr lang="en-US" sz="3600" u="sng" dirty="0"/>
              <a:t>compressed</a:t>
            </a:r>
            <a:r>
              <a:rPr lang="en-US" sz="3600" dirty="0"/>
              <a:t> and recrystallizes into rough ice crystals called </a:t>
            </a:r>
            <a:r>
              <a:rPr lang="en-US" sz="3600" b="1" dirty="0" err="1" smtClean="0"/>
              <a:t>firn</a:t>
            </a:r>
            <a:r>
              <a:rPr lang="en-US" sz="3600" b="1" dirty="0" smtClean="0"/>
              <a:t>.</a:t>
            </a:r>
            <a:endParaRPr lang="en-US" sz="3600" dirty="0"/>
          </a:p>
        </p:txBody>
      </p:sp>
      <p:pic>
        <p:nvPicPr>
          <p:cNvPr id="4" name="Picture 5" descr="fi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975100" cy="6316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9437"/>
            <a:ext cx="4038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</a:t>
            </a:r>
            <a:r>
              <a:rPr lang="en-US" sz="3600" dirty="0"/>
              <a:t>deepest layers becomes so compressed that the air is squeezed out of the </a:t>
            </a:r>
            <a:r>
              <a:rPr lang="en-US" sz="3600" dirty="0" err="1"/>
              <a:t>firn</a:t>
            </a:r>
            <a:r>
              <a:rPr lang="en-US" sz="3600" dirty="0"/>
              <a:t> ice crystals, which causes its color change from white to </a:t>
            </a:r>
            <a:r>
              <a:rPr lang="en-US" sz="3600" dirty="0" smtClean="0"/>
              <a:t>steel-</a:t>
            </a:r>
            <a:r>
              <a:rPr lang="en-US" sz="3600" u="sng" dirty="0" smtClean="0"/>
              <a:t>blue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0"/>
            <a:ext cx="51469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6477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Crevasse on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Perito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Moreno Glacier, Argentina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500" dirty="0" smtClean="0"/>
              <a:t>Glaciers should </a:t>
            </a:r>
            <a:r>
              <a:rPr lang="en-US" sz="5500" dirty="0"/>
              <a:t>“recede” in the summer and “advance” in the winter. Was that the case according to the film we watched? </a:t>
            </a:r>
            <a:r>
              <a:rPr lang="en-US" sz="5500" dirty="0" smtClean="0"/>
              <a:t>Why?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17002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1"/>
            <a:ext cx="82296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g</a:t>
            </a:r>
            <a:r>
              <a:rPr lang="en-US" b="1" dirty="0" smtClean="0"/>
              <a:t>laciers</a:t>
            </a:r>
            <a:r>
              <a:rPr lang="en-US" dirty="0" smtClean="0"/>
              <a:t> – masses of moving </a:t>
            </a:r>
            <a:r>
              <a:rPr lang="en-US" u="sng" dirty="0" smtClean="0"/>
              <a:t>ice</a:t>
            </a:r>
            <a:r>
              <a:rPr lang="en-US" dirty="0" smtClean="0"/>
              <a:t> (typically hundreds of meters thick)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814958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477000"/>
            <a:ext cx="681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Margerie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Glacier (Glacier Bay National Park), Alaska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1"/>
            <a:ext cx="8119975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534834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Waggonwaybreen</a:t>
            </a:r>
            <a:r>
              <a:rPr lang="en-US" dirty="0" smtClean="0"/>
              <a:t> Glacier, Svalbard, Norway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68" y="-12192"/>
            <a:ext cx="6190232" cy="464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2200"/>
            <a:ext cx="6190232" cy="464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76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Chacaltaya</a:t>
            </a:r>
            <a:r>
              <a:rPr lang="en-US" dirty="0" smtClean="0"/>
              <a:t> Glacier, La Paz, Bolivia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/>
              <a:t>Climate change</a:t>
            </a:r>
            <a:r>
              <a:rPr lang="en-US" sz="3600" dirty="0" smtClean="0"/>
              <a:t> – a change in </a:t>
            </a:r>
            <a:r>
              <a:rPr lang="en-US" sz="3600" u="sng" dirty="0" smtClean="0"/>
              <a:t>global</a:t>
            </a:r>
            <a:r>
              <a:rPr lang="en-US" sz="3600" dirty="0" smtClean="0"/>
              <a:t> or regional climate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Climate change is attributed mainly to increased levels of atmospheric </a:t>
            </a:r>
            <a:r>
              <a:rPr lang="en-US" sz="3600" u="sng" dirty="0" smtClean="0"/>
              <a:t>carbon</a:t>
            </a:r>
            <a:r>
              <a:rPr lang="en-US" sz="3600" dirty="0" smtClean="0"/>
              <a:t> </a:t>
            </a:r>
            <a:r>
              <a:rPr lang="en-US" sz="3600" u="sng" dirty="0" smtClean="0"/>
              <a:t>dioxide</a:t>
            </a:r>
            <a:r>
              <a:rPr lang="en-US" sz="3600" dirty="0" smtClean="0"/>
              <a:t> (CO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 produced by the use of fossil fuels.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93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271587"/>
            <a:ext cx="66675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6" y="1295400"/>
            <a:ext cx="316382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b="1" dirty="0"/>
              <a:t>ice age</a:t>
            </a:r>
            <a:r>
              <a:rPr lang="en-US" dirty="0"/>
              <a:t> is a long period of climatic cooling during which continental ice sheets cover large areas of the earth’s </a:t>
            </a:r>
            <a:r>
              <a:rPr lang="en-US" u="sng" dirty="0" smtClean="0"/>
              <a:t>surface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426044" cy="68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10" y="0"/>
            <a:ext cx="7099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What Causes an Ice Age?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long-term </a:t>
            </a:r>
            <a:r>
              <a:rPr lang="en-US" dirty="0"/>
              <a:t>decrease in the earth’s average </a:t>
            </a:r>
            <a:r>
              <a:rPr lang="en-US" u="sng" dirty="0"/>
              <a:t>temperature</a:t>
            </a:r>
            <a:r>
              <a:rPr lang="en-US" dirty="0"/>
              <a:t>. A drop of about 5°C with an increase in snowfall could trigger an ice 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124200"/>
            <a:ext cx="7924801" cy="350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There have </a:t>
            </a:r>
            <a:r>
              <a:rPr lang="en-US" dirty="0"/>
              <a:t>been several ice ages throughout earth’s history. The last major Ice Age ended </a:t>
            </a:r>
            <a:r>
              <a:rPr lang="en-US" u="sng" dirty="0"/>
              <a:t>11,000</a:t>
            </a:r>
            <a:r>
              <a:rPr lang="en-US" dirty="0"/>
              <a:t> years ago. 30% of all the land area was covered by </a:t>
            </a:r>
            <a:r>
              <a:rPr lang="en-US" dirty="0" smtClean="0"/>
              <a:t>ice.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842217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u="sng" dirty="0" smtClean="0"/>
              <a:t>How Do You Know This?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981200"/>
            <a:ext cx="2438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Ice</a:t>
            </a:r>
            <a:r>
              <a:rPr lang="en-US" dirty="0" smtClean="0"/>
              <a:t> Cores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84" y="3581400"/>
            <a:ext cx="4055756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8448"/>
            <a:ext cx="5541264" cy="32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How Do You Know This?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Glaciers carry large boulders that scratch </a:t>
            </a:r>
            <a:r>
              <a:rPr lang="en-US" u="sng" dirty="0" smtClean="0"/>
              <a:t>bedrock</a:t>
            </a:r>
            <a:r>
              <a:rPr lang="en-US" dirty="0" smtClean="0"/>
              <a:t> as it passes.</a:t>
            </a:r>
            <a:endParaRPr lang="en-US" dirty="0"/>
          </a:p>
        </p:txBody>
      </p:sp>
      <p:pic>
        <p:nvPicPr>
          <p:cNvPr id="4" name="Picture 7" descr="GlacialStri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5029200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lacial_groo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67474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Two Main Types of Glaciers: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9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Valley glacier (or alpine glacier)</a:t>
            </a:r>
            <a:r>
              <a:rPr lang="en-US" dirty="0" smtClean="0"/>
              <a:t> – </a:t>
            </a:r>
            <a:r>
              <a:rPr lang="en-US" u="sng" dirty="0" smtClean="0"/>
              <a:t>long</a:t>
            </a:r>
            <a:r>
              <a:rPr lang="en-US" dirty="0" smtClean="0"/>
              <a:t>, slow-moving, wedge-shaped stream of ice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28" y="2514600"/>
            <a:ext cx="6154272" cy="4099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4224" y="65648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Fraser Glacier, Alaska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u="sng" dirty="0" smtClean="0"/>
              <a:t>How Do You Know This?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Glacial </a:t>
            </a:r>
            <a:r>
              <a:rPr lang="en-US" dirty="0"/>
              <a:t>features like arêtes, </a:t>
            </a:r>
            <a:r>
              <a:rPr lang="en-US" u="sng" dirty="0"/>
              <a:t>horns</a:t>
            </a:r>
            <a:r>
              <a:rPr lang="en-US" dirty="0"/>
              <a:t>, tills, kettles, moraines, </a:t>
            </a:r>
            <a:r>
              <a:rPr lang="en-US" dirty="0" err="1" smtClean="0"/>
              <a:t>erratics</a:t>
            </a:r>
            <a:r>
              <a:rPr lang="en-US" dirty="0" smtClean="0"/>
              <a:t>, drumlins, etc.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28851"/>
            <a:ext cx="5892799" cy="3867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6096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  <a:r>
              <a:rPr lang="en-US" sz="2400" dirty="0" smtClean="0"/>
              <a:t>rêtes – sharp mountain ridges created by glaciers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86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36" y="0"/>
            <a:ext cx="51469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71837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Matterhorn, Switzerland – Glacial horn (formed as three or more glaciers meet, forcing the land between them up into a peak)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16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" y="15240"/>
            <a:ext cx="9171469" cy="608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1722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Tills – sediment deposited by glaciers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0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57560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58742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Kettles – contain water that melted off of glaciers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49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352040" cy="427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1816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Drumlins – low, oval hills consisting of compacted boulder clay that were molded as the glacier advanced and receded over the area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960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1066800"/>
            <a:ext cx="9144000" cy="5909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76200"/>
            <a:ext cx="8683752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err="1" smtClean="0"/>
              <a:t>Erratics</a:t>
            </a:r>
            <a:r>
              <a:rPr lang="en-US" sz="3000" dirty="0" smtClean="0"/>
              <a:t> – rocks or boulders (differing from surrounding rock) that have been carried along by glaciers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663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419600" cy="3001962"/>
          </a:xfrm>
        </p:spPr>
        <p:txBody>
          <a:bodyPr>
            <a:normAutofit/>
          </a:bodyPr>
          <a:lstStyle/>
          <a:p>
            <a:r>
              <a:rPr lang="en-US" dirty="0" smtClean="0"/>
              <a:t>What Causes the Temperature Drop that Initiates an Ice 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3810000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Serbian </a:t>
            </a:r>
            <a:r>
              <a:rPr lang="en-US" dirty="0"/>
              <a:t>scientist </a:t>
            </a:r>
            <a:r>
              <a:rPr lang="en-US" dirty="0" err="1"/>
              <a:t>Milutin</a:t>
            </a:r>
            <a:r>
              <a:rPr lang="en-US" dirty="0"/>
              <a:t> Milankovitch proposed the most well-accepted </a:t>
            </a:r>
            <a:r>
              <a:rPr lang="en-US" dirty="0" smtClean="0"/>
              <a:t>explanation:</a:t>
            </a:r>
            <a:endParaRPr lang="en-US" dirty="0"/>
          </a:p>
        </p:txBody>
      </p:sp>
      <p:pic>
        <p:nvPicPr>
          <p:cNvPr id="4" name="Picture 5" descr="iceage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913" y="228600"/>
            <a:ext cx="4371975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Earth’s orbit </a:t>
            </a:r>
            <a:r>
              <a:rPr lang="en-US" sz="3600" dirty="0"/>
              <a:t>fluctuates from </a:t>
            </a:r>
            <a:r>
              <a:rPr lang="en-US" sz="3600" u="sng" dirty="0"/>
              <a:t>circular</a:t>
            </a:r>
            <a:r>
              <a:rPr lang="en-US" sz="3600" dirty="0"/>
              <a:t> to </a:t>
            </a:r>
            <a:r>
              <a:rPr lang="en-US" sz="3600" dirty="0" smtClean="0"/>
              <a:t>elliptical </a:t>
            </a:r>
            <a:r>
              <a:rPr lang="en-US" sz="3600" dirty="0"/>
              <a:t>and back about every 100,000 </a:t>
            </a:r>
            <a:r>
              <a:rPr lang="en-US" sz="3600" dirty="0" smtClean="0"/>
              <a:t>years.</a:t>
            </a:r>
            <a:endParaRPr lang="en-US" sz="3600" dirty="0"/>
          </a:p>
        </p:txBody>
      </p:sp>
      <p:pic>
        <p:nvPicPr>
          <p:cNvPr id="4" name="Picture 2" descr="eccentricity = 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6857"/>
          <a:stretch>
            <a:fillRect/>
          </a:stretch>
        </p:blipFill>
        <p:spPr bwMode="auto">
          <a:xfrm rot="16200000">
            <a:off x="562384" y="2790416"/>
            <a:ext cx="3599632" cy="3352800"/>
          </a:xfrm>
          <a:prstGeom prst="rect">
            <a:avLst/>
          </a:prstGeom>
          <a:noFill/>
        </p:spPr>
      </p:pic>
      <p:pic>
        <p:nvPicPr>
          <p:cNvPr id="5" name="Picture 4" descr="eccentricity = .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743450" y="2609850"/>
            <a:ext cx="3790950" cy="379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6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Earth’s </a:t>
            </a:r>
            <a:r>
              <a:rPr lang="en-US" sz="3600" u="sng" dirty="0" smtClean="0">
                <a:solidFill>
                  <a:schemeClr val="bg1">
                    <a:lumMod val="95000"/>
                  </a:schemeClr>
                </a:solidFill>
              </a:rPr>
              <a:t>tilt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varies between 21.5° and 24.5° about every 41,000 years. 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This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is called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obliquity.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obliquit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6084"/>
          <a:stretch>
            <a:fillRect/>
          </a:stretch>
        </p:blipFill>
        <p:spPr bwMode="auto">
          <a:xfrm>
            <a:off x="1752600" y="2600324"/>
            <a:ext cx="5385288" cy="380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0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Precession =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earth’s axis </a:t>
            </a:r>
            <a:r>
              <a:rPr lang="en-US" sz="3600" u="sng" dirty="0">
                <a:solidFill>
                  <a:schemeClr val="bg1">
                    <a:lumMod val="95000"/>
                  </a:schemeClr>
                </a:solidFill>
              </a:rPr>
              <a:t>wobble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 which makes a full rotation every 26,000 years</a:t>
            </a:r>
          </a:p>
        </p:txBody>
      </p:sp>
      <p:pic>
        <p:nvPicPr>
          <p:cNvPr id="4" name="Picture 4" descr="prec"/>
          <p:cNvPicPr>
            <a:picLocks noChangeAspect="1" noChangeArrowheads="1"/>
          </p:cNvPicPr>
          <p:nvPr/>
        </p:nvPicPr>
        <p:blipFill>
          <a:blip r:embed="rId2" cstate="print"/>
          <a:srcRect t="1869" r="5151" b="2786"/>
          <a:stretch>
            <a:fillRect/>
          </a:stretch>
        </p:blipFill>
        <p:spPr bwMode="auto">
          <a:xfrm>
            <a:off x="838200" y="2209800"/>
            <a:ext cx="7086600" cy="440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7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0"/>
            <a:ext cx="6067425" cy="3829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" y="2729484"/>
            <a:ext cx="6327760" cy="4119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43" y="991195"/>
            <a:ext cx="273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Aletsch</a:t>
            </a:r>
            <a:r>
              <a:rPr lang="en-US" dirty="0" smtClean="0"/>
              <a:t> Glacier, Switzerland – largest valley glacier in the Alps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96" y="685800"/>
            <a:ext cx="82296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 combination </a:t>
            </a:r>
            <a:r>
              <a:rPr lang="en-US" sz="3600" dirty="0"/>
              <a:t>of the three factors above result in a reduced amount of </a:t>
            </a:r>
            <a:r>
              <a:rPr lang="en-US" sz="3600" u="sng" dirty="0"/>
              <a:t>solar</a:t>
            </a:r>
            <a:r>
              <a:rPr lang="en-US" sz="3600" dirty="0"/>
              <a:t> energy reaching the earth’s </a:t>
            </a:r>
            <a:r>
              <a:rPr lang="en-US" sz="3600" dirty="0" smtClean="0"/>
              <a:t>surface.</a:t>
            </a:r>
            <a:endParaRPr lang="en-US" sz="3600" dirty="0"/>
          </a:p>
        </p:txBody>
      </p:sp>
      <p:pic>
        <p:nvPicPr>
          <p:cNvPr id="4" name="Picture 4" descr="http://www.skepticalscience.com/images/Milankovitch_Cycles.jpg"/>
          <p:cNvPicPr>
            <a:picLocks noChangeAspect="1" noChangeArrowheads="1"/>
          </p:cNvPicPr>
          <p:nvPr/>
        </p:nvPicPr>
        <p:blipFill>
          <a:blip r:embed="rId2" cstate="print"/>
          <a:srcRect t="16326"/>
          <a:stretch>
            <a:fillRect/>
          </a:stretch>
        </p:blipFill>
        <p:spPr bwMode="auto">
          <a:xfrm>
            <a:off x="533400" y="2819400"/>
            <a:ext cx="8131094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5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Formed in mountainous areas like coastal Alaska, the Himalayas, the Andes, the Alps, and New </a:t>
            </a:r>
            <a:r>
              <a:rPr lang="en-US" u="sng" dirty="0" smtClean="0"/>
              <a:t>Zealand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41278"/>
            <a:ext cx="7639050" cy="5116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4886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Zealand glacier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Two Main Types of Glaciers: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19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Continental ice sheets</a:t>
            </a:r>
            <a:r>
              <a:rPr lang="en-US" dirty="0" smtClean="0"/>
              <a:t> – larger glacier that moves through low </a:t>
            </a:r>
            <a:r>
              <a:rPr lang="en-US" u="sng" dirty="0" smtClean="0"/>
              <a:t>valleys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1"/>
          <a:stretch/>
        </p:blipFill>
        <p:spPr>
          <a:xfrm>
            <a:off x="1371600" y="2438400"/>
            <a:ext cx="6350000" cy="4273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Greenland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88" y="457200"/>
            <a:ext cx="8897112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100" dirty="0" smtClean="0"/>
              <a:t>May </a:t>
            </a:r>
            <a:r>
              <a:rPr lang="en-US" sz="3100" u="sng" dirty="0" smtClean="0"/>
              <a:t>calve</a:t>
            </a:r>
            <a:r>
              <a:rPr lang="en-US" sz="3100" dirty="0" smtClean="0"/>
              <a:t> (or break off to form icebergs in the ocean)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487837"/>
            <a:ext cx="9144000" cy="53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"/>
            <a:ext cx="89154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6096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Large ice sheets are called ice </a:t>
            </a:r>
            <a:r>
              <a:rPr lang="en-US" sz="3600" u="sng" dirty="0" smtClean="0">
                <a:solidFill>
                  <a:schemeClr val="bg1">
                    <a:lumMod val="95000"/>
                  </a:schemeClr>
                </a:solidFill>
              </a:rPr>
              <a:t>caps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399" y="6477000"/>
            <a:ext cx="236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Iceland via Satellite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65336" cy="61102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36" y="5105400"/>
            <a:ext cx="82296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Only located in </a:t>
            </a:r>
            <a:r>
              <a:rPr lang="en-US" sz="3600" u="sng" dirty="0" smtClean="0"/>
              <a:t>Greenland</a:t>
            </a:r>
            <a:r>
              <a:rPr lang="en-US" sz="3600" dirty="0" smtClean="0"/>
              <a:t> and Antarctica.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72516"/>
            <a:ext cx="3543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741</Words>
  <Application>Microsoft Office PowerPoint</Application>
  <PresentationFormat>On-screen Show (4:3)</PresentationFormat>
  <Paragraphs>65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Chapter 15: Glaciers &amp; Erosion</vt:lpstr>
      <vt:lpstr>PowerPoint Presentation</vt:lpstr>
      <vt:lpstr>Two Main Types of Glaciers:</vt:lpstr>
      <vt:lpstr>PowerPoint Presentation</vt:lpstr>
      <vt:lpstr>PowerPoint Presentation</vt:lpstr>
      <vt:lpstr>Two Main Types of Glaciers: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Glaciers Form?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Causes an Ice Age?</vt:lpstr>
      <vt:lpstr>PowerPoint Presentation</vt:lpstr>
      <vt:lpstr>How Do You Know This?</vt:lpstr>
      <vt:lpstr>How Do You Know This?</vt:lpstr>
      <vt:lpstr>How Do You Know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Causes the Temperature Drop that Initiates an Ice Age?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Sarah Beth Day</dc:creator>
  <cp:lastModifiedBy>Sarah B. Hall</cp:lastModifiedBy>
  <cp:revision>33</cp:revision>
  <dcterms:created xsi:type="dcterms:W3CDTF">2018-02-23T04:21:05Z</dcterms:created>
  <dcterms:modified xsi:type="dcterms:W3CDTF">2018-02-23T15:57:34Z</dcterms:modified>
</cp:coreProperties>
</file>